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2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zh-CN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9" d="100"/>
          <a:sy n="99" d="100"/>
        </p:scale>
        <p:origin x="-116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zh-CN" altLang="en-US" smtClean="0"/>
              <a:t>单击此处编辑母版副标题样式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0589F-804C-C541-AD8E-AED2BDFE3BEB}" type="datetimeFigureOut">
              <a:rPr kumimoji="1" lang="zh-CN" altLang="en-US" smtClean="0"/>
              <a:t>9/9/13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00F38-985B-7542-8E65-94E7F907045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0384392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0589F-804C-C541-AD8E-AED2BDFE3BEB}" type="datetimeFigureOut">
              <a:rPr kumimoji="1" lang="zh-CN" altLang="en-US" smtClean="0"/>
              <a:t>9/9/13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00F38-985B-7542-8E65-94E7F907045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525386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0589F-804C-C541-AD8E-AED2BDFE3BEB}" type="datetimeFigureOut">
              <a:rPr kumimoji="1" lang="zh-CN" altLang="en-US" smtClean="0"/>
              <a:t>9/9/13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00F38-985B-7542-8E65-94E7F907045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117628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0589F-804C-C541-AD8E-AED2BDFE3BEB}" type="datetimeFigureOut">
              <a:rPr kumimoji="1" lang="zh-CN" altLang="en-US" smtClean="0"/>
              <a:t>9/9/13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00F38-985B-7542-8E65-94E7F907045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4191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0589F-804C-C541-AD8E-AED2BDFE3BEB}" type="datetimeFigureOut">
              <a:rPr kumimoji="1" lang="zh-CN" altLang="en-US" smtClean="0"/>
              <a:t>9/9/13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00F38-985B-7542-8E65-94E7F907045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2881965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0589F-804C-C541-AD8E-AED2BDFE3BEB}" type="datetimeFigureOut">
              <a:rPr kumimoji="1" lang="zh-CN" altLang="en-US" smtClean="0"/>
              <a:t>9/9/13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00F38-985B-7542-8E65-94E7F907045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8603967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0589F-804C-C541-AD8E-AED2BDFE3BEB}" type="datetimeFigureOut">
              <a:rPr kumimoji="1" lang="zh-CN" altLang="en-US" smtClean="0"/>
              <a:t>9/9/13</a:t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00F38-985B-7542-8E65-94E7F907045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64294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0589F-804C-C541-AD8E-AED2BDFE3BEB}" type="datetimeFigureOut">
              <a:rPr kumimoji="1" lang="zh-CN" altLang="en-US" smtClean="0"/>
              <a:t>9/9/13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00F38-985B-7542-8E65-94E7F907045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174450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0589F-804C-C541-AD8E-AED2BDFE3BEB}" type="datetimeFigureOut">
              <a:rPr kumimoji="1" lang="zh-CN" altLang="en-US" smtClean="0"/>
              <a:t>9/9/13</a:t>
            </a:fld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00F38-985B-7542-8E65-94E7F907045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658267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0589F-804C-C541-AD8E-AED2BDFE3BEB}" type="datetimeFigureOut">
              <a:rPr kumimoji="1" lang="zh-CN" altLang="en-US" smtClean="0"/>
              <a:t>9/9/13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00F38-985B-7542-8E65-94E7F907045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1230843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0589F-804C-C541-AD8E-AED2BDFE3BEB}" type="datetimeFigureOut">
              <a:rPr kumimoji="1" lang="zh-CN" altLang="en-US" smtClean="0"/>
              <a:t>9/9/13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00F38-985B-7542-8E65-94E7F907045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257404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F0589F-804C-C541-AD8E-AED2BDFE3BEB}" type="datetimeFigureOut">
              <a:rPr kumimoji="1" lang="zh-CN" altLang="en-US" smtClean="0"/>
              <a:t>9/9/13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B00F38-985B-7542-8E65-94E7F907045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106490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3.jpeg"/><Relationship Id="rId5" Type="http://schemas.openxmlformats.org/officeDocument/2006/relationships/image" Target="../media/image4.jpeg"/><Relationship Id="rId6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zh-CN" dirty="0" smtClean="0"/>
              <a:t>Image-guided </a:t>
            </a:r>
            <a:r>
              <a:rPr kumimoji="1" lang="en-US" altLang="zh-CN" dirty="0" err="1" smtClean="0"/>
              <a:t>semi</a:t>
            </a:r>
            <a:r>
              <a:rPr kumimoji="1" lang="en-US" altLang="zh-CN" dirty="0" err="1" smtClean="0"/>
              <a:t>automated</a:t>
            </a:r>
            <a:r>
              <a:rPr kumimoji="1" lang="en-US" altLang="zh-CN" dirty="0" smtClean="0"/>
              <a:t> </a:t>
            </a:r>
            <a:r>
              <a:rPr kumimoji="1" lang="en-US" altLang="zh-CN" dirty="0" smtClean="0"/>
              <a:t>robotic surgery for brain tumor resection </a:t>
            </a:r>
            <a:endParaRPr kumimoji="1"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4030234"/>
            <a:ext cx="6400800" cy="1752600"/>
          </a:xfrm>
        </p:spPr>
        <p:txBody>
          <a:bodyPr>
            <a:normAutofit fontScale="85000" lnSpcReduction="20000"/>
          </a:bodyPr>
          <a:lstStyle/>
          <a:p>
            <a:r>
              <a:rPr kumimoji="1" lang="de-DE" altLang="zh-CN" dirty="0" smtClean="0"/>
              <a:t>Danying Hu</a:t>
            </a:r>
          </a:p>
          <a:p>
            <a:r>
              <a:rPr kumimoji="1" lang="de-DE" altLang="zh-CN" dirty="0" smtClean="0"/>
              <a:t>University </a:t>
            </a:r>
            <a:r>
              <a:rPr kumimoji="1" lang="de-DE" altLang="zh-CN" dirty="0" err="1" smtClean="0"/>
              <a:t>of</a:t>
            </a:r>
            <a:r>
              <a:rPr kumimoji="1" lang="de-DE" altLang="zh-CN" dirty="0" smtClean="0"/>
              <a:t> Washington</a:t>
            </a:r>
          </a:p>
          <a:p>
            <a:r>
              <a:rPr kumimoji="1" lang="de-DE" altLang="zh-CN" dirty="0" err="1" smtClean="0"/>
              <a:t>Biorobotics</a:t>
            </a:r>
            <a:r>
              <a:rPr kumimoji="1" lang="de-DE" altLang="zh-CN" dirty="0" smtClean="0"/>
              <a:t> Lab</a:t>
            </a:r>
          </a:p>
          <a:p>
            <a:r>
              <a:rPr kumimoji="1" lang="de-DE" altLang="zh-CN" dirty="0" smtClean="0"/>
              <a:t>09.09.2013</a:t>
            </a:r>
            <a:endParaRPr kumimoji="1" lang="zh-CN" altLang="en-US" dirty="0" smtClean="0"/>
          </a:p>
          <a:p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17073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kumimoji="1" lang="en-US" altLang="zh-CN" dirty="0" smtClean="0"/>
              <a:t>Motivation</a:t>
            </a:r>
            <a:endParaRPr kumimoji="1" lang="zh-CN" altLang="en-US" dirty="0"/>
          </a:p>
        </p:txBody>
      </p:sp>
      <p:sp>
        <p:nvSpPr>
          <p:cNvPr id="4" name="内容占位符 2"/>
          <p:cNvSpPr>
            <a:spLocks noGrp="1"/>
          </p:cNvSpPr>
          <p:nvPr>
            <p:ph idx="1"/>
          </p:nvPr>
        </p:nvSpPr>
        <p:spPr>
          <a:xfrm>
            <a:off x="457200" y="3904225"/>
            <a:ext cx="8079338" cy="2145220"/>
          </a:xfrm>
        </p:spPr>
        <p:txBody>
          <a:bodyPr>
            <a:normAutofit fontScale="92500" lnSpcReduction="10000"/>
          </a:bodyPr>
          <a:lstStyle/>
          <a:p>
            <a:r>
              <a:rPr lang="de-DE" altLang="zh-CN" dirty="0" err="1" smtClean="0"/>
              <a:t>Two</a:t>
            </a:r>
            <a:r>
              <a:rPr lang="de-DE" altLang="zh-CN" dirty="0" smtClean="0"/>
              <a:t> </a:t>
            </a:r>
            <a:r>
              <a:rPr lang="de-DE" altLang="zh-CN" dirty="0" err="1" smtClean="0"/>
              <a:t>major</a:t>
            </a:r>
            <a:r>
              <a:rPr lang="de-DE" altLang="zh-CN" dirty="0" smtClean="0"/>
              <a:t> </a:t>
            </a:r>
            <a:r>
              <a:rPr lang="de-DE" altLang="zh-CN" dirty="0" err="1" smtClean="0"/>
              <a:t>limitations</a:t>
            </a:r>
            <a:r>
              <a:rPr lang="de-DE" altLang="zh-CN" dirty="0" smtClean="0"/>
              <a:t> </a:t>
            </a:r>
            <a:r>
              <a:rPr lang="de-DE" altLang="zh-CN" dirty="0" err="1" smtClean="0"/>
              <a:t>of</a:t>
            </a:r>
            <a:r>
              <a:rPr lang="de-DE" altLang="zh-CN" dirty="0" smtClean="0"/>
              <a:t> </a:t>
            </a:r>
            <a:r>
              <a:rPr lang="de-DE" altLang="zh-CN" dirty="0" err="1" smtClean="0"/>
              <a:t>robotically</a:t>
            </a:r>
            <a:r>
              <a:rPr lang="de-DE" altLang="zh-CN" dirty="0" smtClean="0"/>
              <a:t> </a:t>
            </a:r>
            <a:r>
              <a:rPr lang="de-DE" altLang="zh-CN" dirty="0" err="1" smtClean="0"/>
              <a:t>assisted</a:t>
            </a:r>
            <a:r>
              <a:rPr lang="de-DE" altLang="zh-CN" dirty="0" smtClean="0"/>
              <a:t> </a:t>
            </a:r>
            <a:r>
              <a:rPr lang="de-DE" altLang="zh-CN" dirty="0" err="1" smtClean="0"/>
              <a:t>surgery</a:t>
            </a:r>
            <a:r>
              <a:rPr lang="de-DE" altLang="zh-CN" dirty="0" smtClean="0"/>
              <a:t> in an intraoperative </a:t>
            </a:r>
            <a:r>
              <a:rPr lang="de-DE" altLang="zh-CN" dirty="0" err="1" smtClean="0"/>
              <a:t>environment</a:t>
            </a:r>
            <a:r>
              <a:rPr lang="de-DE" altLang="zh-CN" dirty="0" smtClean="0"/>
              <a:t>:</a:t>
            </a:r>
          </a:p>
          <a:p>
            <a:pPr lvl="1"/>
            <a:r>
              <a:rPr lang="de-DE" altLang="zh-CN" sz="2400" dirty="0" smtClean="0"/>
              <a:t>Image </a:t>
            </a:r>
            <a:r>
              <a:rPr lang="de-DE" altLang="zh-CN" sz="2400" dirty="0" err="1" smtClean="0"/>
              <a:t>guidance</a:t>
            </a:r>
            <a:r>
              <a:rPr lang="de-DE" altLang="zh-CN" sz="2400" dirty="0" smtClean="0"/>
              <a:t> </a:t>
            </a:r>
            <a:r>
              <a:rPr lang="de-DE" altLang="zh-CN" sz="2400" dirty="0" err="1" smtClean="0"/>
              <a:t>with</a:t>
            </a:r>
            <a:r>
              <a:rPr lang="de-DE" altLang="zh-CN" sz="2400" dirty="0" smtClean="0"/>
              <a:t> </a:t>
            </a:r>
            <a:r>
              <a:rPr lang="de-DE" altLang="zh-CN" sz="2400" dirty="0" err="1" smtClean="0"/>
              <a:t>advanced</a:t>
            </a:r>
            <a:r>
              <a:rPr lang="de-DE" altLang="zh-CN" sz="2400" dirty="0" smtClean="0"/>
              <a:t> </a:t>
            </a:r>
            <a:r>
              <a:rPr lang="de-DE" altLang="zh-CN" sz="2400" dirty="0" err="1" smtClean="0"/>
              <a:t>photonics</a:t>
            </a:r>
            <a:r>
              <a:rPr lang="de-DE" altLang="zh-CN" sz="2400" dirty="0" smtClean="0"/>
              <a:t> </a:t>
            </a:r>
            <a:r>
              <a:rPr lang="de-DE" altLang="zh-CN" sz="2400" dirty="0" err="1" smtClean="0"/>
              <a:t>and</a:t>
            </a:r>
            <a:r>
              <a:rPr lang="de-DE" altLang="zh-CN" sz="2400" dirty="0" smtClean="0"/>
              <a:t> </a:t>
            </a:r>
            <a:r>
              <a:rPr lang="de-DE" altLang="zh-CN" sz="2400" dirty="0" err="1" smtClean="0"/>
              <a:t>new</a:t>
            </a:r>
            <a:r>
              <a:rPr lang="de-DE" altLang="zh-CN" sz="2400" dirty="0" smtClean="0"/>
              <a:t> </a:t>
            </a:r>
            <a:r>
              <a:rPr lang="de-DE" altLang="zh-CN" sz="2400" dirty="0" err="1" smtClean="0"/>
              <a:t>cancer</a:t>
            </a:r>
            <a:r>
              <a:rPr lang="de-DE" altLang="zh-CN" sz="2400" dirty="0" smtClean="0"/>
              <a:t> </a:t>
            </a:r>
            <a:r>
              <a:rPr lang="de-DE" altLang="zh-CN" sz="2400" dirty="0" err="1" smtClean="0"/>
              <a:t>biomarkers</a:t>
            </a:r>
            <a:endParaRPr lang="de-DE" altLang="zh-CN" sz="2400" dirty="0" smtClean="0"/>
          </a:p>
          <a:p>
            <a:pPr lvl="1"/>
            <a:r>
              <a:rPr lang="de-DE" altLang="zh-CN" sz="2400" dirty="0" err="1" smtClean="0"/>
              <a:t>Autonomous</a:t>
            </a:r>
            <a:r>
              <a:rPr lang="de-DE" altLang="zh-CN" sz="2400" dirty="0" smtClean="0"/>
              <a:t> </a:t>
            </a:r>
            <a:r>
              <a:rPr lang="de-DE" altLang="zh-CN" sz="2400" dirty="0" err="1" smtClean="0"/>
              <a:t>treatment</a:t>
            </a:r>
            <a:r>
              <a:rPr lang="de-DE" altLang="zh-CN" sz="2400" dirty="0" smtClean="0"/>
              <a:t> </a:t>
            </a:r>
            <a:r>
              <a:rPr lang="de-DE" altLang="zh-CN" sz="2400" dirty="0" err="1" smtClean="0"/>
              <a:t>guidance</a:t>
            </a:r>
            <a:endParaRPr lang="de-DE" altLang="zh-CN" sz="2400" dirty="0" smtClean="0"/>
          </a:p>
        </p:txBody>
      </p:sp>
      <p:sp>
        <p:nvSpPr>
          <p:cNvPr id="6" name="内容占位符 2"/>
          <p:cNvSpPr txBox="1">
            <a:spLocks/>
          </p:cNvSpPr>
          <p:nvPr/>
        </p:nvSpPr>
        <p:spPr>
          <a:xfrm>
            <a:off x="444368" y="1381602"/>
            <a:ext cx="8242431" cy="19677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zh-CN" dirty="0" err="1" smtClean="0"/>
              <a:t>Difficulties</a:t>
            </a:r>
            <a:r>
              <a:rPr lang="de-DE" altLang="zh-CN" dirty="0" smtClean="0"/>
              <a:t> in </a:t>
            </a:r>
            <a:r>
              <a:rPr lang="de-DE" altLang="zh-CN" dirty="0" err="1" smtClean="0"/>
              <a:t>complete</a:t>
            </a:r>
            <a:r>
              <a:rPr lang="de-DE" altLang="zh-CN" dirty="0" smtClean="0"/>
              <a:t> </a:t>
            </a:r>
            <a:r>
              <a:rPr lang="de-DE" altLang="zh-CN" dirty="0" err="1" smtClean="0"/>
              <a:t>brain</a:t>
            </a:r>
            <a:r>
              <a:rPr lang="de-DE" altLang="zh-CN" dirty="0" smtClean="0"/>
              <a:t> </a:t>
            </a:r>
            <a:r>
              <a:rPr lang="de-DE" altLang="zh-CN" dirty="0" err="1" smtClean="0"/>
              <a:t>tumor</a:t>
            </a:r>
            <a:r>
              <a:rPr lang="de-DE" altLang="zh-CN" dirty="0" smtClean="0"/>
              <a:t> </a:t>
            </a:r>
            <a:r>
              <a:rPr lang="de-DE" altLang="zh-CN" dirty="0" err="1" smtClean="0"/>
              <a:t>resection</a:t>
            </a:r>
            <a:r>
              <a:rPr lang="de-DE" altLang="zh-CN" dirty="0" smtClean="0"/>
              <a:t>:</a:t>
            </a:r>
          </a:p>
          <a:p>
            <a:pPr lvl="1"/>
            <a:r>
              <a:rPr lang="de-DE" altLang="zh-CN" sz="2400" dirty="0" err="1" smtClean="0"/>
              <a:t>Leaving</a:t>
            </a:r>
            <a:r>
              <a:rPr lang="de-DE" altLang="zh-CN" sz="2400" dirty="0" smtClean="0"/>
              <a:t> residual </a:t>
            </a:r>
            <a:r>
              <a:rPr lang="de-DE" altLang="zh-CN" sz="2400" dirty="0" err="1" smtClean="0"/>
              <a:t>tumor</a:t>
            </a:r>
            <a:r>
              <a:rPr lang="de-DE" altLang="zh-CN" sz="2400" dirty="0" smtClean="0"/>
              <a:t> </a:t>
            </a:r>
            <a:r>
              <a:rPr lang="de-DE" altLang="zh-CN" sz="2400" dirty="0" err="1" smtClean="0"/>
              <a:t>tissue</a:t>
            </a:r>
            <a:r>
              <a:rPr lang="de-DE" altLang="zh-CN" sz="2400" dirty="0" smtClean="0"/>
              <a:t> </a:t>
            </a:r>
            <a:r>
              <a:rPr lang="de-DE" altLang="zh-CN" sz="2400" dirty="0" err="1" smtClean="0"/>
              <a:t>leads</a:t>
            </a:r>
            <a:r>
              <a:rPr lang="de-DE" altLang="zh-CN" sz="2400" dirty="0" smtClean="0"/>
              <a:t> </a:t>
            </a:r>
            <a:r>
              <a:rPr lang="de-DE" altLang="zh-CN" sz="2400" dirty="0" err="1" smtClean="0"/>
              <a:t>to</a:t>
            </a:r>
            <a:r>
              <a:rPr lang="de-DE" altLang="zh-CN" sz="2400" dirty="0" smtClean="0"/>
              <a:t> </a:t>
            </a:r>
            <a:r>
              <a:rPr lang="de-DE" altLang="zh-CN" sz="2400" dirty="0" err="1" smtClean="0"/>
              <a:t>decreased</a:t>
            </a:r>
            <a:r>
              <a:rPr lang="de-DE" altLang="zh-CN" sz="2400" dirty="0" smtClean="0"/>
              <a:t> </a:t>
            </a:r>
            <a:r>
              <a:rPr lang="de-DE" altLang="zh-CN" sz="2400" dirty="0" err="1" smtClean="0"/>
              <a:t>survivial</a:t>
            </a:r>
            <a:endParaRPr lang="de-DE" altLang="zh-CN" sz="2400" dirty="0"/>
          </a:p>
          <a:p>
            <a:pPr lvl="1"/>
            <a:r>
              <a:rPr lang="de-DE" altLang="zh-CN" sz="2400" dirty="0" smtClean="0"/>
              <a:t>R</a:t>
            </a:r>
            <a:r>
              <a:rPr lang="en-US" altLang="zh-CN" sz="2400" dirty="0" err="1" smtClean="0"/>
              <a:t>emoving</a:t>
            </a:r>
            <a:r>
              <a:rPr lang="en-US" altLang="zh-CN" sz="2400" dirty="0" smtClean="0"/>
              <a:t> normal healthy tissue leads to life-long neurological deficits</a:t>
            </a:r>
            <a:endParaRPr lang="zh-CN" altLang="en-US" sz="2400" dirty="0"/>
          </a:p>
        </p:txBody>
      </p:sp>
      <p:sp>
        <p:nvSpPr>
          <p:cNvPr id="8" name="右箭头 7"/>
          <p:cNvSpPr/>
          <p:nvPr/>
        </p:nvSpPr>
        <p:spPr>
          <a:xfrm>
            <a:off x="1256952" y="3404448"/>
            <a:ext cx="1152206" cy="39282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2526998" y="3349373"/>
            <a:ext cx="52765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altLang="zh-CN" sz="2400" dirty="0" err="1" smtClean="0"/>
              <a:t>robotically</a:t>
            </a:r>
            <a:r>
              <a:rPr lang="de-DE" altLang="zh-CN" sz="2400" dirty="0" smtClean="0"/>
              <a:t> </a:t>
            </a:r>
            <a:r>
              <a:rPr lang="de-DE" altLang="zh-CN" sz="2400" dirty="0" err="1"/>
              <a:t>assisted</a:t>
            </a:r>
            <a:r>
              <a:rPr lang="de-DE" altLang="zh-CN" sz="2400" dirty="0"/>
              <a:t> </a:t>
            </a:r>
            <a:r>
              <a:rPr lang="de-DE" altLang="zh-CN" sz="2400" dirty="0" err="1" smtClean="0"/>
              <a:t>surgery</a:t>
            </a:r>
            <a:r>
              <a:rPr lang="de-DE" altLang="zh-CN" sz="2400" dirty="0" smtClean="0"/>
              <a:t>!</a:t>
            </a:r>
            <a:endParaRPr kumimoji="1"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1032255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/>
      <p:bldP spid="8" grpId="0" animBg="1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dirty="0"/>
              <a:t>Project Introduction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471990"/>
            <a:ext cx="8229600" cy="2380386"/>
          </a:xfrm>
        </p:spPr>
        <p:txBody>
          <a:bodyPr>
            <a:normAutofit lnSpcReduction="10000"/>
          </a:bodyPr>
          <a:lstStyle/>
          <a:p>
            <a:r>
              <a:rPr kumimoji="1" lang="en-US" altLang="zh-CN" dirty="0" smtClean="0"/>
              <a:t>Main procedures</a:t>
            </a:r>
          </a:p>
          <a:p>
            <a:pPr marL="0" indent="0">
              <a:buNone/>
            </a:pPr>
            <a:r>
              <a:rPr kumimoji="1" lang="en-US" altLang="zh-CN" dirty="0"/>
              <a:t>	</a:t>
            </a:r>
            <a:r>
              <a:rPr kumimoji="1" lang="en-US" altLang="zh-CN" sz="2400" dirty="0" smtClean="0"/>
              <a:t>- remove the bulk of tumor tissue by surgeon</a:t>
            </a:r>
          </a:p>
          <a:p>
            <a:pPr marL="0" indent="0">
              <a:buNone/>
            </a:pPr>
            <a:r>
              <a:rPr kumimoji="1" lang="en-US" altLang="zh-CN" sz="2400" dirty="0"/>
              <a:t>	</a:t>
            </a:r>
            <a:r>
              <a:rPr kumimoji="1" lang="en-US" altLang="zh-CN" sz="2400" dirty="0" smtClean="0"/>
              <a:t>- image scanning, geometric modeling, segmentation and 	registration</a:t>
            </a:r>
          </a:p>
          <a:p>
            <a:pPr marL="0" indent="0">
              <a:buNone/>
            </a:pPr>
            <a:r>
              <a:rPr kumimoji="1" lang="en-US" altLang="zh-CN" sz="2400" dirty="0"/>
              <a:t>	</a:t>
            </a:r>
            <a:r>
              <a:rPr kumimoji="1" lang="en-US" altLang="zh-CN" sz="2400" dirty="0" smtClean="0"/>
              <a:t>- autonomous ablation of the remaining 	cancerous tissue </a:t>
            </a:r>
          </a:p>
          <a:p>
            <a:pPr marL="0" indent="0">
              <a:buNone/>
            </a:pPr>
            <a:endParaRPr kumimoji="1"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457200" y="3731800"/>
            <a:ext cx="8436964" cy="4185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kumimoji="1" lang="en-US" altLang="zh-CN" sz="3200" dirty="0" smtClean="0"/>
              <a:t>Research Groups:</a:t>
            </a:r>
            <a:endParaRPr kumimoji="1" lang="en-US" altLang="zh-CN" dirty="0"/>
          </a:p>
          <a:p>
            <a:r>
              <a:rPr kumimoji="1" lang="en-US" altLang="zh-CN" dirty="0"/>
              <a:t>	</a:t>
            </a:r>
            <a:r>
              <a:rPr kumimoji="1" lang="en-US" altLang="zh-CN" sz="2400" dirty="0"/>
              <a:t>- </a:t>
            </a:r>
            <a:r>
              <a:rPr kumimoji="1" lang="en-US" altLang="zh-CN" sz="2400" b="1" dirty="0"/>
              <a:t>3 research neurosurgeons: Drs. Olson, </a:t>
            </a:r>
            <a:r>
              <a:rPr kumimoji="1" lang="en-US" altLang="zh-CN" sz="2400" b="1" dirty="0" err="1"/>
              <a:t>Ellenbogen</a:t>
            </a:r>
            <a:r>
              <a:rPr kumimoji="1" lang="en-US" altLang="zh-CN" sz="2400" b="1" dirty="0"/>
              <a:t>, </a:t>
            </a:r>
            <a:r>
              <a:rPr kumimoji="1" lang="en-US" altLang="zh-CN" sz="2400" b="1" dirty="0" err="1" smtClean="0"/>
              <a:t>Sekhar</a:t>
            </a:r>
            <a:endParaRPr kumimoji="1" lang="en-US" altLang="zh-CN" sz="2400" b="1" dirty="0" smtClean="0"/>
          </a:p>
          <a:p>
            <a:r>
              <a:rPr kumimoji="1" lang="en-US" altLang="zh-CN" sz="2400" dirty="0"/>
              <a:t>	</a:t>
            </a:r>
            <a:r>
              <a:rPr kumimoji="1" lang="en-US" altLang="zh-CN" sz="2400" dirty="0" smtClean="0"/>
              <a:t>  </a:t>
            </a:r>
            <a:r>
              <a:rPr kumimoji="1" lang="en-US" altLang="zh-CN" sz="2000" dirty="0" smtClean="0"/>
              <a:t>Biomarker and phantom</a:t>
            </a:r>
          </a:p>
          <a:p>
            <a:r>
              <a:rPr kumimoji="1" lang="en-US" altLang="zh-CN" sz="2400" dirty="0"/>
              <a:t>	</a:t>
            </a:r>
            <a:r>
              <a:rPr kumimoji="1" lang="en-US" altLang="zh-CN" sz="2400" dirty="0" smtClean="0"/>
              <a:t>- </a:t>
            </a:r>
            <a:r>
              <a:rPr kumimoji="1" lang="en-US" altLang="zh-CN" sz="2400" b="1" dirty="0" smtClean="0"/>
              <a:t>Human Photonics Lab: Prof. Eric Seibel</a:t>
            </a:r>
          </a:p>
          <a:p>
            <a:r>
              <a:rPr kumimoji="1" lang="en-US" altLang="zh-CN" sz="2400" dirty="0"/>
              <a:t>	</a:t>
            </a:r>
            <a:r>
              <a:rPr kumimoji="1" lang="en-US" altLang="zh-CN" sz="2400" dirty="0" smtClean="0"/>
              <a:t>  </a:t>
            </a:r>
            <a:r>
              <a:rPr lang="en-US" altLang="zh-CN" sz="2000" dirty="0" smtClean="0"/>
              <a:t>Multi</a:t>
            </a:r>
            <a:r>
              <a:rPr lang="en-US" altLang="zh-CN" sz="2000" dirty="0"/>
              <a:t>-modal Scanning Fiber Endoscope(</a:t>
            </a:r>
            <a:r>
              <a:rPr lang="en-US" altLang="zh-CN" sz="2000" dirty="0" err="1"/>
              <a:t>mmSFE</a:t>
            </a:r>
            <a:r>
              <a:rPr lang="en-US" altLang="zh-CN" sz="2000" dirty="0" smtClean="0"/>
              <a:t>) and vision</a:t>
            </a:r>
          </a:p>
          <a:p>
            <a:r>
              <a:rPr lang="en-US" altLang="zh-CN" sz="2400" dirty="0"/>
              <a:t>	</a:t>
            </a:r>
            <a:r>
              <a:rPr lang="en-US" altLang="zh-CN" sz="2400" dirty="0" smtClean="0"/>
              <a:t>- </a:t>
            </a:r>
            <a:r>
              <a:rPr lang="en-US" altLang="zh-CN" sz="2400" b="1" dirty="0" err="1" smtClean="0"/>
              <a:t>Biorobotics</a:t>
            </a:r>
            <a:r>
              <a:rPr lang="en-US" altLang="zh-CN" sz="2400" b="1" dirty="0" smtClean="0"/>
              <a:t> Lab: Prof. Blake Hannaford</a:t>
            </a:r>
          </a:p>
          <a:p>
            <a:r>
              <a:rPr lang="en-US" altLang="zh-CN" sz="2400" dirty="0"/>
              <a:t>	</a:t>
            </a:r>
            <a:r>
              <a:rPr lang="en-US" altLang="zh-CN" sz="2400" dirty="0" smtClean="0"/>
              <a:t>  </a:t>
            </a:r>
            <a:r>
              <a:rPr lang="en-US" altLang="zh-CN" sz="2000" dirty="0" smtClean="0"/>
              <a:t>Autonomous motion planning and system integration</a:t>
            </a:r>
            <a:endParaRPr lang="en-US" altLang="zh-CN" sz="2000" dirty="0"/>
          </a:p>
          <a:p>
            <a:endParaRPr kumimoji="1" lang="en-US" altLang="zh-CN" sz="2400" dirty="0" smtClean="0"/>
          </a:p>
          <a:p>
            <a:r>
              <a:rPr kumimoji="1" lang="en-US" altLang="zh-CN" sz="2400" dirty="0"/>
              <a:t>	</a:t>
            </a:r>
          </a:p>
          <a:p>
            <a:endParaRPr kumimoji="1" lang="en-US" altLang="zh-CN" sz="2400" dirty="0"/>
          </a:p>
          <a:p>
            <a:r>
              <a:rPr kumimoji="1" lang="en-US" altLang="zh-CN" dirty="0"/>
              <a:t> </a:t>
            </a:r>
            <a:r>
              <a:rPr kumimoji="1" lang="en-US" altLang="zh-CN" dirty="0" smtClean="0"/>
              <a:t>	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214045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altLang="zh-CN" sz="4000" dirty="0"/>
              <a:t>Project </a:t>
            </a:r>
            <a:r>
              <a:rPr lang="en-US" altLang="zh-CN" sz="4000" dirty="0" smtClean="0"/>
              <a:t>Introduction-initial stage</a:t>
            </a:r>
            <a:endParaRPr lang="en-US" sz="4000" dirty="0"/>
          </a:p>
        </p:txBody>
      </p:sp>
      <p:pic>
        <p:nvPicPr>
          <p:cNvPr id="8" name="图片 7" descr="freeze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719599"/>
            <a:ext cx="1920002" cy="1440000"/>
          </a:xfrm>
          <a:prstGeom prst="rect">
            <a:avLst/>
          </a:prstGeom>
        </p:spPr>
      </p:pic>
      <p:pic>
        <p:nvPicPr>
          <p:cNvPr id="9" name="图片 8" descr="contour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0357" y="1719599"/>
            <a:ext cx="1920000" cy="1440000"/>
          </a:xfrm>
          <a:prstGeom prst="rect">
            <a:avLst/>
          </a:prstGeom>
        </p:spPr>
      </p:pic>
      <p:sp>
        <p:nvSpPr>
          <p:cNvPr id="10" name="右箭头 9"/>
          <p:cNvSpPr/>
          <p:nvPr/>
        </p:nvSpPr>
        <p:spPr>
          <a:xfrm>
            <a:off x="2569577" y="2196918"/>
            <a:ext cx="771713" cy="546550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下箭头 10"/>
          <p:cNvSpPr/>
          <p:nvPr/>
        </p:nvSpPr>
        <p:spPr>
          <a:xfrm>
            <a:off x="7366609" y="3728717"/>
            <a:ext cx="601524" cy="734458"/>
          </a:xfrm>
          <a:prstGeom prst="down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左箭头 11"/>
          <p:cNvSpPr/>
          <p:nvPr/>
        </p:nvSpPr>
        <p:spPr>
          <a:xfrm>
            <a:off x="4950118" y="5206235"/>
            <a:ext cx="771713" cy="501346"/>
          </a:xfrm>
          <a:prstGeom prst="lef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图片 15" descr="MAC OS X HD:Users:Danying:Desktop:NIH report:3d contour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9988" y="1417638"/>
            <a:ext cx="2639695" cy="197993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右箭头 16"/>
          <p:cNvSpPr/>
          <p:nvPr/>
        </p:nvSpPr>
        <p:spPr>
          <a:xfrm>
            <a:off x="5542225" y="2196918"/>
            <a:ext cx="771713" cy="546550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图片 17" descr="MAC OS X HD:Users:Danying:Desktop:NIH report:freezedwithpath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03518" y="4743345"/>
            <a:ext cx="1926181" cy="14447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图片 18" descr="MAC OS X HD:Users:Danying:Desktop:NIH report:freezed1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2797" y="4743345"/>
            <a:ext cx="1935119" cy="1444752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文本框 19"/>
          <p:cNvSpPr txBox="1"/>
          <p:nvPr/>
        </p:nvSpPr>
        <p:spPr>
          <a:xfrm>
            <a:off x="457200" y="3212902"/>
            <a:ext cx="20455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 smtClean="0"/>
              <a:t>Image Acquisition </a:t>
            </a:r>
            <a:endParaRPr kumimoji="1" lang="zh-CN" altLang="en-US" dirty="0"/>
          </a:p>
        </p:txBody>
      </p:sp>
      <p:sp>
        <p:nvSpPr>
          <p:cNvPr id="21" name="文本框 20"/>
          <p:cNvSpPr txBox="1"/>
          <p:nvPr/>
        </p:nvSpPr>
        <p:spPr>
          <a:xfrm>
            <a:off x="3599260" y="3243006"/>
            <a:ext cx="20455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 smtClean="0"/>
              <a:t>Contour detection</a:t>
            </a:r>
            <a:endParaRPr kumimoji="1" lang="zh-CN" altLang="en-US" dirty="0"/>
          </a:p>
        </p:txBody>
      </p:sp>
      <p:sp>
        <p:nvSpPr>
          <p:cNvPr id="22" name="文本框 21"/>
          <p:cNvSpPr txBox="1"/>
          <p:nvPr/>
        </p:nvSpPr>
        <p:spPr>
          <a:xfrm>
            <a:off x="6754086" y="3243006"/>
            <a:ext cx="15756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 smtClean="0"/>
              <a:t>Registration</a:t>
            </a:r>
            <a:endParaRPr kumimoji="1" lang="zh-CN" altLang="en-US" dirty="0"/>
          </a:p>
        </p:txBody>
      </p:sp>
      <p:sp>
        <p:nvSpPr>
          <p:cNvPr id="23" name="文本框 22"/>
          <p:cNvSpPr txBox="1"/>
          <p:nvPr/>
        </p:nvSpPr>
        <p:spPr>
          <a:xfrm>
            <a:off x="5996368" y="6188097"/>
            <a:ext cx="3147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 err="1" smtClean="0"/>
              <a:t>Zig-zag</a:t>
            </a:r>
            <a:r>
              <a:rPr kumimoji="1" lang="en-US" altLang="zh-CN" dirty="0" smtClean="0"/>
              <a:t> tool path generation</a:t>
            </a:r>
          </a:p>
          <a:p>
            <a:r>
              <a:rPr kumimoji="1" lang="en-US" altLang="zh-CN" dirty="0" smtClean="0"/>
              <a:t>Based on point clouds</a:t>
            </a:r>
            <a:endParaRPr kumimoji="1" lang="zh-CN" altLang="en-US" dirty="0"/>
          </a:p>
        </p:txBody>
      </p:sp>
      <p:sp>
        <p:nvSpPr>
          <p:cNvPr id="24" name="文本框 23"/>
          <p:cNvSpPr txBox="1"/>
          <p:nvPr/>
        </p:nvSpPr>
        <p:spPr>
          <a:xfrm>
            <a:off x="2568903" y="6193251"/>
            <a:ext cx="2060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 smtClean="0"/>
              <a:t>Path execution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23924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7" grpId="0" animBg="1"/>
      <p:bldP spid="20" grpId="0"/>
      <p:bldP spid="21" grpId="0"/>
      <p:bldP spid="22" grpId="0"/>
      <p:bldP spid="23" grpId="0"/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altLang="zh-CN" sz="4000" dirty="0" smtClean="0"/>
              <a:t>Conclusion and future endeavor</a:t>
            </a:r>
            <a:endParaRPr lang="en-US" altLang="zh-CN" sz="4000" dirty="0"/>
          </a:p>
        </p:txBody>
      </p:sp>
      <p:sp>
        <p:nvSpPr>
          <p:cNvPr id="5" name="内容占位符 2"/>
          <p:cNvSpPr>
            <a:spLocks noGrp="1"/>
          </p:cNvSpPr>
          <p:nvPr>
            <p:ph idx="1"/>
          </p:nvPr>
        </p:nvSpPr>
        <p:spPr>
          <a:xfrm>
            <a:off x="457199" y="1422414"/>
            <a:ext cx="8374185" cy="527927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de-DE" altLang="zh-CN" dirty="0" err="1" smtClean="0"/>
              <a:t>To</a:t>
            </a:r>
            <a:r>
              <a:rPr lang="de-DE" altLang="zh-CN" dirty="0" smtClean="0"/>
              <a:t> do List:</a:t>
            </a:r>
          </a:p>
          <a:p>
            <a:r>
              <a:rPr lang="de-DE" altLang="zh-CN" b="1" dirty="0" smtClean="0"/>
              <a:t>Motion </a:t>
            </a:r>
            <a:r>
              <a:rPr lang="de-DE" altLang="zh-CN" b="1" dirty="0" err="1" smtClean="0"/>
              <a:t>Control</a:t>
            </a:r>
            <a:endParaRPr lang="de-DE" altLang="zh-CN" b="1" dirty="0" smtClean="0"/>
          </a:p>
          <a:p>
            <a:pPr>
              <a:buFontTx/>
              <a:buChar char="-"/>
            </a:pPr>
            <a:r>
              <a:rPr lang="de-DE" altLang="zh-CN" dirty="0" smtClean="0"/>
              <a:t>Motion </a:t>
            </a:r>
            <a:r>
              <a:rPr lang="de-DE" altLang="zh-CN" dirty="0" err="1" smtClean="0"/>
              <a:t>precision</a:t>
            </a:r>
            <a:r>
              <a:rPr lang="de-DE" altLang="zh-CN" dirty="0" smtClean="0"/>
              <a:t>: </a:t>
            </a:r>
          </a:p>
          <a:p>
            <a:pPr marL="0" indent="0">
              <a:buNone/>
            </a:pPr>
            <a:r>
              <a:rPr lang="de-DE" altLang="zh-CN" dirty="0"/>
              <a:t>	</a:t>
            </a:r>
            <a:r>
              <a:rPr lang="de-DE" altLang="zh-CN" dirty="0" err="1" smtClean="0"/>
              <a:t>position</a:t>
            </a:r>
            <a:r>
              <a:rPr lang="de-DE" altLang="zh-CN" dirty="0" smtClean="0"/>
              <a:t> </a:t>
            </a:r>
            <a:r>
              <a:rPr lang="de-DE" altLang="zh-CN" dirty="0" err="1" smtClean="0"/>
              <a:t>tracking</a:t>
            </a:r>
            <a:r>
              <a:rPr lang="de-DE" altLang="zh-CN" dirty="0" smtClean="0"/>
              <a:t> via </a:t>
            </a:r>
            <a:r>
              <a:rPr lang="de-DE" altLang="zh-CN" dirty="0" err="1" smtClean="0"/>
              <a:t>vision</a:t>
            </a:r>
            <a:r>
              <a:rPr lang="de-DE" altLang="zh-CN" dirty="0" smtClean="0"/>
              <a:t>	</a:t>
            </a:r>
            <a:endParaRPr lang="de-DE" altLang="zh-CN" dirty="0"/>
          </a:p>
          <a:p>
            <a:pPr marL="0" indent="0">
              <a:buNone/>
            </a:pPr>
            <a:r>
              <a:rPr lang="de-DE" altLang="zh-CN" dirty="0" smtClean="0"/>
              <a:t>	</a:t>
            </a:r>
            <a:r>
              <a:rPr lang="de-DE" altLang="zh-CN" dirty="0" err="1" smtClean="0"/>
              <a:t>controller</a:t>
            </a:r>
            <a:r>
              <a:rPr lang="de-DE" altLang="zh-CN" dirty="0" smtClean="0"/>
              <a:t> </a:t>
            </a:r>
            <a:r>
              <a:rPr lang="de-DE" altLang="zh-CN" dirty="0" err="1" smtClean="0"/>
              <a:t>improvement</a:t>
            </a:r>
            <a:r>
              <a:rPr lang="de-DE" altLang="zh-CN" dirty="0" smtClean="0"/>
              <a:t> </a:t>
            </a:r>
          </a:p>
          <a:p>
            <a:pPr>
              <a:buFontTx/>
              <a:buChar char="-"/>
            </a:pPr>
            <a:r>
              <a:rPr lang="de-DE" altLang="zh-CN" dirty="0" err="1" smtClean="0"/>
              <a:t>Tissue</a:t>
            </a:r>
            <a:r>
              <a:rPr lang="de-DE" altLang="zh-CN" dirty="0" smtClean="0"/>
              <a:t> </a:t>
            </a:r>
            <a:r>
              <a:rPr lang="de-DE" altLang="zh-CN" dirty="0" err="1" smtClean="0"/>
              <a:t>deformation</a:t>
            </a:r>
            <a:r>
              <a:rPr lang="de-DE" altLang="zh-CN" dirty="0" smtClean="0"/>
              <a:t>/</a:t>
            </a:r>
            <a:r>
              <a:rPr lang="de-DE" altLang="zh-CN" dirty="0" err="1" smtClean="0"/>
              <a:t>movement</a:t>
            </a:r>
            <a:endParaRPr lang="de-DE" altLang="zh-CN" dirty="0" smtClean="0"/>
          </a:p>
          <a:p>
            <a:pPr marL="0" indent="0">
              <a:buNone/>
            </a:pPr>
            <a:endParaRPr lang="de-DE" altLang="zh-CN" dirty="0" smtClean="0"/>
          </a:p>
          <a:p>
            <a:r>
              <a:rPr lang="de-DE" altLang="zh-CN" b="1" dirty="0" err="1" smtClean="0"/>
              <a:t>Toolpath</a:t>
            </a:r>
            <a:r>
              <a:rPr lang="de-DE" altLang="zh-CN" b="1" dirty="0" smtClean="0"/>
              <a:t> Generation </a:t>
            </a:r>
            <a:r>
              <a:rPr lang="de-DE" altLang="zh-CN" b="1" dirty="0" err="1" smtClean="0"/>
              <a:t>Algorithm</a:t>
            </a:r>
            <a:endParaRPr lang="de-DE" altLang="zh-CN" b="1" dirty="0" smtClean="0"/>
          </a:p>
          <a:p>
            <a:pPr>
              <a:buFontTx/>
              <a:buChar char="-"/>
            </a:pPr>
            <a:r>
              <a:rPr lang="de-DE" altLang="zh-CN" sz="2800" dirty="0" err="1" smtClean="0"/>
              <a:t>Enhance</a:t>
            </a:r>
            <a:r>
              <a:rPr lang="de-DE" altLang="zh-CN" sz="2800" dirty="0" smtClean="0"/>
              <a:t> </a:t>
            </a:r>
            <a:r>
              <a:rPr lang="de-DE" altLang="zh-CN" sz="2800" dirty="0" err="1" smtClean="0"/>
              <a:t>the</a:t>
            </a:r>
            <a:r>
              <a:rPr lang="de-DE" altLang="zh-CN" sz="2800" dirty="0" smtClean="0"/>
              <a:t> </a:t>
            </a:r>
            <a:r>
              <a:rPr lang="de-DE" altLang="zh-CN" sz="2800" dirty="0" err="1" smtClean="0"/>
              <a:t>rubustness</a:t>
            </a:r>
            <a:r>
              <a:rPr lang="de-DE" altLang="zh-CN" sz="2800" dirty="0" smtClean="0"/>
              <a:t> </a:t>
            </a:r>
            <a:r>
              <a:rPr lang="de-DE" altLang="zh-CN" sz="2800" dirty="0" err="1" smtClean="0"/>
              <a:t>of</a:t>
            </a:r>
            <a:r>
              <a:rPr lang="de-DE" altLang="zh-CN" sz="2800" dirty="0" smtClean="0"/>
              <a:t> </a:t>
            </a:r>
            <a:r>
              <a:rPr lang="de-DE" altLang="zh-CN" sz="2800" dirty="0" err="1" smtClean="0"/>
              <a:t>the</a:t>
            </a:r>
            <a:r>
              <a:rPr lang="de-DE" altLang="zh-CN" sz="2800" dirty="0" smtClean="0"/>
              <a:t> zig-zag tool</a:t>
            </a:r>
            <a:r>
              <a:rPr lang="de-DE" altLang="zh-CN" sz="2800" dirty="0"/>
              <a:t>-</a:t>
            </a:r>
            <a:r>
              <a:rPr lang="de-DE" altLang="zh-CN" sz="2800" dirty="0" err="1" smtClean="0"/>
              <a:t>path</a:t>
            </a:r>
            <a:r>
              <a:rPr lang="de-DE" altLang="zh-CN" sz="2800" dirty="0" smtClean="0"/>
              <a:t> </a:t>
            </a:r>
            <a:r>
              <a:rPr lang="de-DE" altLang="zh-CN" sz="2800" dirty="0" err="1" smtClean="0"/>
              <a:t>generation</a:t>
            </a:r>
            <a:endParaRPr lang="de-DE" altLang="zh-CN" sz="2800" dirty="0" smtClean="0"/>
          </a:p>
          <a:p>
            <a:pPr>
              <a:buFontTx/>
              <a:buChar char="-"/>
            </a:pPr>
            <a:r>
              <a:rPr lang="de-DE" altLang="zh-CN" sz="2800" dirty="0" err="1"/>
              <a:t>Implement</a:t>
            </a:r>
            <a:r>
              <a:rPr lang="de-DE" altLang="zh-CN" sz="2800" dirty="0"/>
              <a:t> a spiral </a:t>
            </a:r>
            <a:r>
              <a:rPr lang="de-DE" altLang="zh-CN" sz="2800" dirty="0" err="1"/>
              <a:t>like</a:t>
            </a:r>
            <a:r>
              <a:rPr lang="de-DE" altLang="zh-CN" sz="2800" dirty="0"/>
              <a:t> </a:t>
            </a:r>
            <a:r>
              <a:rPr lang="de-DE" altLang="zh-CN" sz="2800" dirty="0" err="1"/>
              <a:t>toolpath</a:t>
            </a:r>
            <a:r>
              <a:rPr lang="de-DE" altLang="zh-CN" sz="2800" dirty="0"/>
              <a:t> </a:t>
            </a:r>
            <a:r>
              <a:rPr lang="de-DE" altLang="zh-CN" sz="2800" dirty="0" err="1"/>
              <a:t>generation</a:t>
            </a:r>
            <a:r>
              <a:rPr lang="de-DE" altLang="zh-CN" sz="2800" dirty="0"/>
              <a:t> </a:t>
            </a:r>
            <a:r>
              <a:rPr lang="de-DE" altLang="zh-CN" sz="2800" dirty="0" err="1" smtClean="0"/>
              <a:t>algorithm</a:t>
            </a:r>
            <a:endParaRPr lang="de-DE" altLang="zh-CN" sz="2800" dirty="0" smtClean="0"/>
          </a:p>
          <a:p>
            <a:pPr>
              <a:buFontTx/>
              <a:buChar char="-"/>
            </a:pPr>
            <a:r>
              <a:rPr lang="de-DE" altLang="zh-CN" sz="2800" dirty="0" err="1" smtClean="0"/>
              <a:t>Extend</a:t>
            </a:r>
            <a:r>
              <a:rPr lang="de-DE" altLang="zh-CN" sz="2800" dirty="0" smtClean="0"/>
              <a:t> </a:t>
            </a:r>
            <a:r>
              <a:rPr lang="de-DE" altLang="zh-CN" sz="2800" dirty="0" err="1" smtClean="0"/>
              <a:t>algorithms</a:t>
            </a:r>
            <a:r>
              <a:rPr lang="de-DE" altLang="zh-CN" sz="2800" dirty="0" smtClean="0"/>
              <a:t> </a:t>
            </a:r>
            <a:r>
              <a:rPr lang="de-DE" altLang="zh-CN" sz="2800" dirty="0" err="1"/>
              <a:t>to</a:t>
            </a:r>
            <a:r>
              <a:rPr lang="de-DE" altLang="zh-CN" sz="2800" dirty="0"/>
              <a:t> 3d </a:t>
            </a:r>
            <a:r>
              <a:rPr lang="de-DE" altLang="zh-CN" sz="2800" dirty="0" err="1" smtClean="0"/>
              <a:t>surface</a:t>
            </a:r>
            <a:r>
              <a:rPr lang="de-DE" altLang="zh-CN" sz="2800" dirty="0" smtClean="0"/>
              <a:t> (</a:t>
            </a:r>
            <a:r>
              <a:rPr lang="de-DE" altLang="zh-CN" sz="2800" dirty="0" err="1" smtClean="0"/>
              <a:t>i.e</a:t>
            </a:r>
            <a:r>
              <a:rPr lang="de-DE" altLang="zh-CN" sz="2800" dirty="0" smtClean="0"/>
              <a:t> 2D </a:t>
            </a:r>
            <a:r>
              <a:rPr lang="de-DE" altLang="zh-CN" sz="2800" dirty="0" err="1" smtClean="0"/>
              <a:t>manifold</a:t>
            </a:r>
            <a:r>
              <a:rPr lang="de-DE" altLang="zh-CN" sz="2800" dirty="0" smtClean="0"/>
              <a:t>)</a:t>
            </a:r>
          </a:p>
          <a:p>
            <a:pPr marL="0" indent="0">
              <a:buNone/>
            </a:pPr>
            <a:endParaRPr lang="de-DE" altLang="zh-CN" sz="2800" dirty="0"/>
          </a:p>
          <a:p>
            <a:r>
              <a:rPr lang="de-DE" altLang="zh-CN" b="1" dirty="0"/>
              <a:t>Image </a:t>
            </a:r>
            <a:r>
              <a:rPr lang="de-DE" altLang="zh-CN" b="1" dirty="0" smtClean="0"/>
              <a:t>Processing</a:t>
            </a:r>
          </a:p>
          <a:p>
            <a:pPr marL="0" indent="0">
              <a:buNone/>
            </a:pPr>
            <a:r>
              <a:rPr lang="de-DE" altLang="zh-CN" sz="2600" dirty="0" smtClean="0"/>
              <a:t>-    </a:t>
            </a:r>
            <a:r>
              <a:rPr lang="de-DE" altLang="zh-CN" sz="2800" dirty="0" err="1" smtClean="0"/>
              <a:t>Increasing</a:t>
            </a:r>
            <a:r>
              <a:rPr lang="de-DE" altLang="zh-CN" sz="2800" dirty="0" smtClean="0"/>
              <a:t> SNR</a:t>
            </a:r>
            <a:endParaRPr lang="de-DE" altLang="zh-CN" sz="2800" dirty="0"/>
          </a:p>
          <a:p>
            <a:pPr>
              <a:buFontTx/>
              <a:buChar char="-"/>
            </a:pPr>
            <a:endParaRPr lang="de-DE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23886913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322418" y="2170910"/>
            <a:ext cx="653844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3200" dirty="0" smtClean="0"/>
              <a:t>Thank you for your attention :)</a:t>
            </a:r>
          </a:p>
          <a:p>
            <a:endParaRPr kumimoji="1" lang="en-US" altLang="zh-CN" sz="3200" dirty="0"/>
          </a:p>
          <a:p>
            <a:r>
              <a:rPr kumimoji="1" lang="en-US" altLang="zh-CN" sz="3200" dirty="0" smtClean="0"/>
              <a:t>Any comments, questions, and ideas?</a:t>
            </a:r>
          </a:p>
        </p:txBody>
      </p:sp>
    </p:spTree>
    <p:extLst>
      <p:ext uri="{BB962C8B-B14F-4D97-AF65-F5344CB8AC3E}">
        <p14:creationId xmlns:p14="http://schemas.microsoft.com/office/powerpoint/2010/main" val="27442567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753</TotalTime>
  <Words>130</Words>
  <Application>Microsoft Macintosh PowerPoint</Application>
  <PresentationFormat>全屏显示(4:3)</PresentationFormat>
  <Paragraphs>54</Paragraphs>
  <Slides>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7" baseType="lpstr">
      <vt:lpstr>Office 主题</vt:lpstr>
      <vt:lpstr>Image-guided semiautomated robotic surgery for brain tumor resection </vt:lpstr>
      <vt:lpstr>Motivation</vt:lpstr>
      <vt:lpstr>Project Introduction</vt:lpstr>
      <vt:lpstr>Project Introduction-initial stage</vt:lpstr>
      <vt:lpstr>Conclusion and future endeavor</vt:lpstr>
      <vt:lpstr>PowerPoint 演示文稿</vt:lpstr>
    </vt:vector>
  </TitlesOfParts>
  <Company>University of Washington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Image-guided automatic robotic surgery for brain tumor resection </dc:title>
  <dc:creator>Danying Hu</dc:creator>
  <cp:lastModifiedBy>Danying Hu</cp:lastModifiedBy>
  <cp:revision>56</cp:revision>
  <dcterms:created xsi:type="dcterms:W3CDTF">2013-09-04T21:29:54Z</dcterms:created>
  <dcterms:modified xsi:type="dcterms:W3CDTF">2013-09-09T07:32:31Z</dcterms:modified>
</cp:coreProperties>
</file>